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13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3" r:id="rId40"/>
    <p:sldId id="294" r:id="rId41"/>
    <p:sldId id="295" r:id="rId42"/>
    <p:sldId id="296" r:id="rId43"/>
    <p:sldId id="297" r:id="rId44"/>
    <p:sldId id="298" r:id="rId45"/>
    <p:sldId id="306" r:id="rId46"/>
    <p:sldId id="299" r:id="rId47"/>
    <p:sldId id="307" r:id="rId48"/>
    <p:sldId id="300" r:id="rId49"/>
    <p:sldId id="301" r:id="rId50"/>
    <p:sldId id="302" r:id="rId51"/>
    <p:sldId id="308" r:id="rId52"/>
    <p:sldId id="309" r:id="rId53"/>
    <p:sldId id="310" r:id="rId54"/>
    <p:sldId id="311" r:id="rId55"/>
    <p:sldId id="303" r:id="rId56"/>
    <p:sldId id="304" r:id="rId57"/>
    <p:sldId id="312" r:id="rId5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0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1" Type="http://schemas.openxmlformats.org/officeDocument/2006/relationships/tableStyles" Target="tableStyles.xml"/><Relationship Id="rId60" Type="http://schemas.openxmlformats.org/officeDocument/2006/relationships/viewProps" Target="viewProps.xml"/><Relationship Id="rId6" Type="http://schemas.openxmlformats.org/officeDocument/2006/relationships/slide" Target="slides/slide2.xml"/><Relationship Id="rId59" Type="http://schemas.openxmlformats.org/officeDocument/2006/relationships/presProps" Target="presProps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5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8c650320008bd19e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4" Type="http://schemas.openxmlformats.org/officeDocument/2006/relationships/slide" Target="slide40.xml"/><Relationship Id="rId3" Type="http://schemas.openxmlformats.org/officeDocument/2006/relationships/slide" Target="slide22.xml"/><Relationship Id="rId2" Type="http://schemas.openxmlformats.org/officeDocument/2006/relationships/image" Target="../media/image10.jpeg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e7a5dc52?pid=19225c733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开幕词的构成：</a:t>
            </a:r>
            <a:endParaRPr lang="en-US" altLang="zh-CN" sz="2800" dirty="0"/>
          </a:p>
        </p:txBody>
      </p:sp>
      <p:graphicFrame>
        <p:nvGraphicFramePr>
          <p:cNvPr id="11" name="P_5_BD#8e7a5dc52?colgroup=2,27&amp;pid=19225c733&amp;color=0,0,0&amp;vtp=1&amp;bbb=1&amp;hb=1"/>
          <p:cNvGraphicFramePr>
            <a:graphicFrameLocks noGrp="1"/>
          </p:cNvGraphicFramePr>
          <p:nvPr/>
        </p:nvGraphicFramePr>
        <p:xfrm>
          <a:off x="612648" y="1158177"/>
          <a:ext cx="10954512" cy="4010152"/>
        </p:xfrm>
        <a:graphic>
          <a:graphicData uri="http://schemas.openxmlformats.org/drawingml/2006/table">
            <a:tbl>
              <a:tblPr/>
              <a:tblGrid>
                <a:gridCol w="969264"/>
                <a:gridCol w="998524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191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标题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有三种写法：一是由大会名称加文体组成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《中国共产党第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十二次全国代表大会开幕词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二是由致词人姓名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大会名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称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文体组成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如《某同志在某大会上的开幕词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三是由提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示中心内容或主旨的主标题和起补充说明作用的副标题组成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_5_BD#8e7a5dc52?colgroup=2,27&amp;pid=19225c733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54512" cy="3518916"/>
        </p:xfrm>
        <a:graphic>
          <a:graphicData uri="http://schemas.openxmlformats.org/drawingml/2006/table">
            <a:tbl>
              <a:tblPr/>
              <a:tblGrid>
                <a:gridCol w="969264"/>
                <a:gridCol w="998524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加括号放在标题下方正中位置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44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称谓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称谓是对与会者的统称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如果是党的会议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称谓比较简单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就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是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“同志们”三个字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后加冒号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如果是国际会议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要按照国际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惯例来排列顺序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较常见的是“女士们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先生们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朋友们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加冒号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P_5_BD#8e7a5dc52?colgroup=2,27&amp;pid=19225c733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54512" cy="3988435"/>
        </p:xfrm>
        <a:graphic>
          <a:graphicData uri="http://schemas.openxmlformats.org/drawingml/2006/table">
            <a:tbl>
              <a:tblPr/>
              <a:tblGrid>
                <a:gridCol w="969264"/>
                <a:gridCol w="998524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解说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019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正文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1.开头:宣布会议开幕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对会议的规模和参加会议的人员进行介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对大会表示祝贺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对来宾表示欢迎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.主体:阐明会议的重要意义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会议召开的背景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会议商议的问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会议计划达到的目的等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说明会议的主要议程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向与会者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提出希望和要求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.结尾：一般用祝颂语结束全文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53dcfdf0?pid=129a3993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5_BD.1_1#a76266579?sp=1&amp;pid=553dcfdf0&amp;color=0,0,0&amp;vtp=1&amp;bbb=1"/>
          <p:cNvSpPr/>
          <p:nvPr/>
        </p:nvSpPr>
        <p:spPr>
          <a:xfrm>
            <a:off x="612648" y="11744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632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63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①侮辱(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②警惕(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61163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③松懈(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5_AN.2_1#a76266579.bracket?pid=553dcfdf0&amp;color=0,0,0&amp;vpa=1&amp;vtp=1&amp;bbb=1"/>
          <p:cNvSpPr/>
          <p:nvPr/>
        </p:nvSpPr>
        <p:spPr>
          <a:xfrm>
            <a:off x="1765967" y="1829774"/>
            <a:ext cx="71437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wǔ</a:t>
            </a:r>
            <a:endParaRPr lang="en-US" altLang="zh-CN" sz="2800" dirty="0"/>
          </a:p>
        </p:txBody>
      </p:sp>
      <p:sp>
        <p:nvSpPr>
          <p:cNvPr id="5" name="QB_5_AN.3_1#a76266579.bracket?pid=553dcfdf0&amp;color=0,0,0&amp;vpa=2&amp;vtp=1&amp;bbb=1"/>
          <p:cNvSpPr/>
          <p:nvPr/>
        </p:nvSpPr>
        <p:spPr>
          <a:xfrm>
            <a:off x="2770854" y="1829774"/>
            <a:ext cx="6143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rǔ</a:t>
            </a:r>
            <a:endParaRPr lang="en-US" altLang="zh-CN" sz="2800" dirty="0"/>
          </a:p>
        </p:txBody>
      </p:sp>
      <p:sp>
        <p:nvSpPr>
          <p:cNvPr id="6" name="QB_5_AN.4_1#a76266579.bracket?pid=553dcfdf0&amp;color=0,0,0&amp;vpa=3&amp;vtp=1&amp;bbb=1"/>
          <p:cNvSpPr/>
          <p:nvPr/>
        </p:nvSpPr>
        <p:spPr>
          <a:xfrm>
            <a:off x="7908322" y="1829774"/>
            <a:ext cx="4762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tì</a:t>
            </a:r>
            <a:endParaRPr lang="en-US" altLang="zh-CN" sz="2800" dirty="0"/>
          </a:p>
        </p:txBody>
      </p:sp>
      <p:sp>
        <p:nvSpPr>
          <p:cNvPr id="7" name="QB_5_AN.5_1#a76266579.bracket?pid=553dcfdf0&amp;color=0,0,0&amp;vpa=4&amp;vtp=1&amp;bbb=1"/>
          <p:cNvSpPr/>
          <p:nvPr/>
        </p:nvSpPr>
        <p:spPr>
          <a:xfrm>
            <a:off x="1778667" y="2477474"/>
            <a:ext cx="6921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xiè</a:t>
            </a:r>
            <a:endParaRPr lang="en-US" altLang="zh-CN" sz="2800" dirty="0"/>
          </a:p>
        </p:txBody>
      </p:sp>
      <p:sp>
        <p:nvSpPr>
          <p:cNvPr id="8" name="QB_5_BD.1_1#a76266579?sp=1&amp;pid=553dcfdf0&amp;color=0,0,0&amp;vtp=1&amp;bbb=1&amp;zzd= 3"/>
          <p:cNvSpPr/>
          <p:nvPr/>
        </p:nvSpPr>
        <p:spPr>
          <a:xfrm>
            <a:off x="11270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1_1#a76266579?sp=1&amp;pid=553dcfdf0&amp;color=0,0,0&amp;vtp=1&amp;bbb=1&amp;zzd= 3"/>
          <p:cNvSpPr/>
          <p:nvPr/>
        </p:nvSpPr>
        <p:spPr>
          <a:xfrm>
            <a:off x="14826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1_1#a76266579?sp=1&amp;pid=553dcfdf0&amp;color=0,0,0&amp;vtp=1&amp;bbb=1&amp;zzd= 3"/>
          <p:cNvSpPr/>
          <p:nvPr/>
        </p:nvSpPr>
        <p:spPr>
          <a:xfrm>
            <a:off x="759958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1_1#a76266579?sp=1&amp;pid=553dcfdf0&amp;color=0,0,0&amp;vtp=1&amp;bbb=1&amp;zzd= 5"/>
          <p:cNvSpPr/>
          <p:nvPr/>
        </p:nvSpPr>
        <p:spPr>
          <a:xfrm>
            <a:off x="1482630" y="3142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_1#b0179d037?sp=1&amp;pid=553dcfdf0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5_BD.6_2#b0179d037?bid=1&amp;pid=553dcfdf0&amp;color=0,0,0&amp;vtp=1"/>
          <p:cNvSpPr/>
          <p:nvPr/>
        </p:nvSpPr>
        <p:spPr>
          <a:xfrm>
            <a:off x="1366712" y="1099391"/>
            <a:ext cx="2209800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官li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5_BD.6_3#b0179d037?bid=2&amp;pid=553dcfdf0&amp;color=0,0,0&amp;vtp=1"/>
          <p:cNvSpPr/>
          <p:nvPr/>
        </p:nvSpPr>
        <p:spPr>
          <a:xfrm>
            <a:off x="1430212" y="2440511"/>
            <a:ext cx="3157538" cy="19431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国huī(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宫商角zhǐ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)羽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蔷wēi(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5_AN.7_1#b0179d037.bracket?pid=553dcfdf0&amp;color=0,0,0&amp;vpa=5&amp;vtp=1"/>
          <p:cNvSpPr/>
          <p:nvPr/>
        </p:nvSpPr>
        <p:spPr>
          <a:xfrm>
            <a:off x="2412080" y="11070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僚</a:t>
            </a:r>
            <a:endParaRPr lang="en-US" altLang="zh-CN" sz="2800" dirty="0"/>
          </a:p>
        </p:txBody>
      </p:sp>
      <p:sp>
        <p:nvSpPr>
          <p:cNvPr id="6" name="QB_5_AN.8_1#b0179d037.bracket?pid=553dcfdf0&amp;color=0,0,0&amp;vpa=6&amp;vtp=1"/>
          <p:cNvSpPr/>
          <p:nvPr/>
        </p:nvSpPr>
        <p:spPr>
          <a:xfrm>
            <a:off x="2589880" y="17547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潦</a:t>
            </a:r>
            <a:endParaRPr lang="en-US" altLang="zh-CN" sz="2800" dirty="0"/>
          </a:p>
        </p:txBody>
      </p:sp>
      <p:sp>
        <p:nvSpPr>
          <p:cNvPr id="7" name="QB_5_AN.9_1#b0179d037.bracket?pid=553dcfdf0&amp;color=0,0,0&amp;vpa=7&amp;vtp=1"/>
          <p:cNvSpPr/>
          <p:nvPr/>
        </p:nvSpPr>
        <p:spPr>
          <a:xfrm>
            <a:off x="2377155" y="24481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徽</a:t>
            </a:r>
            <a:endParaRPr lang="en-US" altLang="zh-CN" sz="2800" dirty="0"/>
          </a:p>
        </p:txBody>
      </p:sp>
      <p:sp>
        <p:nvSpPr>
          <p:cNvPr id="8" name="QB_5_AN.10_1#b0179d037.bracket?pid=553dcfdf0&amp;color=0,0,0&amp;vpa=8&amp;vtp=1"/>
          <p:cNvSpPr/>
          <p:nvPr/>
        </p:nvSpPr>
        <p:spPr>
          <a:xfrm>
            <a:off x="3245518" y="30958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徵</a:t>
            </a:r>
            <a:endParaRPr lang="en-US" altLang="zh-CN" sz="2800" dirty="0"/>
          </a:p>
        </p:txBody>
      </p:sp>
      <p:sp>
        <p:nvSpPr>
          <p:cNvPr id="9" name="QB_5_AN.11_1#b0179d037.bracket?pid=553dcfdf0&amp;color=0,0,0&amp;vpa=9&amp;vtp=1"/>
          <p:cNvSpPr/>
          <p:nvPr/>
        </p:nvSpPr>
        <p:spPr>
          <a:xfrm>
            <a:off x="2435894" y="37435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薇</a:t>
            </a:r>
            <a:endParaRPr lang="en-US" altLang="zh-CN" sz="2800" dirty="0"/>
          </a:p>
        </p:txBody>
      </p:sp>
      <p:sp>
        <p:nvSpPr>
          <p:cNvPr id="10" name="QB_5_BD.6_2#b0179d037?bid=1&amp;pid=553dcfdf0&amp;color=0,0,0&amp;vtp=1"/>
          <p:cNvSpPr/>
          <p:nvPr/>
        </p:nvSpPr>
        <p:spPr>
          <a:xfrm>
            <a:off x="612649" y="148293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1" name="SystemAddBraceShape"/>
          <p:cNvSpPr/>
          <p:nvPr/>
        </p:nvSpPr>
        <p:spPr>
          <a:xfrm>
            <a:off x="1112712" y="135339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6_3#b0179d037?bid=2&amp;pid=553dcfdf0&amp;color=0,0,0&amp;vtp=1"/>
          <p:cNvSpPr/>
          <p:nvPr/>
        </p:nvSpPr>
        <p:spPr>
          <a:xfrm>
            <a:off x="612649" y="314409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3" name="SystemAddBraceShape"/>
          <p:cNvSpPr/>
          <p:nvPr/>
        </p:nvSpPr>
        <p:spPr>
          <a:xfrm>
            <a:off x="1112712" y="2694511"/>
            <a:ext cx="165100" cy="153924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2_1#607334fe6?sp=1&amp;pid=553dcfdf0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不可磨灭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·永垂不朽</a:t>
            </a:r>
            <a:endParaRPr lang="en-US" altLang="zh-CN" sz="2800" dirty="0"/>
          </a:p>
        </p:txBody>
      </p:sp>
      <p:pic>
        <p:nvPicPr>
          <p:cNvPr id="3" name="QB_5_BD.12_1#607334fe6?pid=553dcfdf0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0306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12_2#607334fe6?pid=553dcfdf0&amp;color=0,0,0&amp;vtp=1&amp;bbb=1&amp;hb=1"/>
          <p:cNvSpPr/>
          <p:nvPr/>
        </p:nvSpPr>
        <p:spPr>
          <a:xfrm>
            <a:off x="612648" y="18066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永久保存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不可磨灭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形容永远存在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随着岁月的流逝而消失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指事迹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言论等将始终保留在人们的记忆中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不会消失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永垂不朽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姓名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永远流传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不磨灭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5_BD.12_2#607334fe6?pid=553dcfdf0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0118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5_BD.12_3#607334fe6?pid=553dcfdf0&amp;color=0,0,0&amp;vtp=1&amp;bbb=1"/>
          <p:cNvSpPr/>
          <p:nvPr/>
        </p:nvSpPr>
        <p:spPr>
          <a:xfrm>
            <a:off x="612648" y="37878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在近代中国青年运动史上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，他们有着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的伟大贡献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sp>
        <p:nvSpPr>
          <p:cNvPr id="7" name="QB_5_AN.13_1#607334fe6.blank?pid=553dcfdf0&amp;color=0,0,0&amp;vpa=10&amp;vtp=1&amp;bbb=1"/>
          <p:cNvSpPr/>
          <p:nvPr/>
        </p:nvSpPr>
        <p:spPr>
          <a:xfrm>
            <a:off x="7430167" y="374975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不可磨灭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85e884b8d?sp=1&amp;pid=553dcfdf0&amp;color=0,0,0&amp;mp=1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形容坚强不屈。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形容国家、民族或事业兴旺发达。</a:t>
            </a:r>
            <a:endParaRPr lang="en-US" altLang="zh-CN" sz="2800" dirty="0"/>
          </a:p>
        </p:txBody>
      </p:sp>
      <p:sp>
        <p:nvSpPr>
          <p:cNvPr id="3" name="QB_5_AN.15_1#85e884b8d.blank?pid=553dcfdf0&amp;color=0,0,0&amp;mp=1&amp;vpa=11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不屈不挠</a:t>
            </a:r>
            <a:endParaRPr lang="en-US" altLang="zh-CN" sz="2800" dirty="0"/>
          </a:p>
        </p:txBody>
      </p:sp>
      <p:sp>
        <p:nvSpPr>
          <p:cNvPr id="4" name="QB_5_AN.16_1#85e884b8d.blank?pid=553dcfdf0&amp;color=0,0,0&amp;mp=1&amp;vpa=12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繁荣昌盛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b5c66b6de?sp=1&amp;pid=553dcfdf0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逗号的表达效果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请分析下面句子画横线部分中的逗号是怎样增强表现力的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数百万人民解放军的野战军已经打到接近台湾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广西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贵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州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四川和新疆的地区去了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中国人民的大多数已经获得了解放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4_1#b5c66b6de?sp=1&amp;pid=553dcfdf0&amp;color=0,0,0&amp;vtp=1&amp;bt=1&amp;bbb=1&amp;hb=1&amp;hla=1"/>
          <p:cNvSpPr/>
          <p:nvPr/>
        </p:nvSpPr>
        <p:spPr>
          <a:xfrm>
            <a:off x="612648" y="304102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节奏的停顿：逗号的使用使朗读产生了自然的停顿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，这种停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顿有助于强调每个被列举的地名，使得整个句子更加有节奏感和层次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。②情感的递进：随着逗号的分隔，地名一个个被列出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，给人一种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人民解放军势如破竹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、节节胜利的感觉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。这种情感的递进让读者能够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更深刻地感受到人民解放军的威猛和解放事业的伟大。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ecb1a57f?pid=553dcfdf0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逗号的常见表达效果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表示句子内部的停顿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逗号通常表示句子内部的停顿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使句子更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加清晰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突出主语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当句子较长时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在重要的主语后面使用逗号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出主语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营造气氛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在描述一系列动作时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逗号可以使读者感受到动作的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连续性和节奏感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ecb1a57f?pid=553dcfdf0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强调重点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逗号可以强调句子中的某些部分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惨象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使我目不忍视了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尤使我耳不忍闻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逗号强调了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惨象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的可悲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的可恨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连接并列成分或分句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逗号连接并列的成分或分句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表示它们之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间的停顿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表示特殊语气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逗号可以表示特殊语气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昨天是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你爹被害的日子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逗号强调了这句话严肃的语气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插入解释性话语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在插入解释性话语时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前后可以用逗号分隔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以帮助读者更好地理解句子的含意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2c89f31d?pid=5f5b98333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单元目标</a:t>
            </a:r>
            <a:endParaRPr lang="en-US" altLang="zh-CN" sz="3200" dirty="0"/>
          </a:p>
        </p:txBody>
      </p:sp>
      <p:sp>
        <p:nvSpPr>
          <p:cNvPr id="3" name="P_3_BD#c1248db9d?pid=d2c89f31d&amp;color=0,0,0&amp;vtp=1&amp;bbb=1&amp;hb=1"/>
          <p:cNvSpPr/>
          <p:nvPr/>
        </p:nvSpPr>
        <p:spPr>
          <a:xfrm>
            <a:off x="612648" y="95402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1.了解中国共产党领导全国人民不断奋斗的光辉历史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，体会革命志士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奋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发进取的革命精神和无私无畏的伟大人格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，了解党员干部和先进人物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的光辉事迹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，感受其中洋溢的革命豪情和建设热情。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.注重结合历史背景研读作品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，在历史和现实关照中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理解把握作品内涵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领略富有时代特征的表达艺术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，感受文章的独特魅力。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.把握开幕词、新闻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、回忆录等不同文体的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风格特点和写作技巧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，丰富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自己的语言表达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学习这些作品中对材料的巧妙运用，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有意识地积累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、组织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、加工材料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服务于写作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19d59fd4?sp=1&amp;pid=129a3993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5_BD.18_1#29ccd6f4b?sp=1&amp;pid=819d59fd4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18_2#29ccd6f4b?pid=819d59fd4&amp;color=0,0,0&amp;tib=255,255,255&amp;vip=13#1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1879346"/>
            <a:ext cx="4526280" cy="455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19_1#29ccd6f4b.blank?pid=819d59fd4&amp;color=0,0,0&amp;vpa=13&amp;vtp=1"/>
          <p:cNvSpPr/>
          <p:nvPr/>
        </p:nvSpPr>
        <p:spPr>
          <a:xfrm>
            <a:off x="6181344" y="2281682"/>
            <a:ext cx="2176272" cy="25603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“胜利”基础</a:t>
            </a:r>
            <a:endParaRPr lang="en-US" altLang="zh-CN" sz="2100" dirty="0"/>
          </a:p>
        </p:txBody>
      </p:sp>
      <p:sp>
        <p:nvSpPr>
          <p:cNvPr id="6" name="QB_5_AN.20_1#29ccd6f4b.blank?pid=819d59fd4&amp;color=0,0,0&amp;vpa=14&amp;vtp=1"/>
          <p:cNvSpPr/>
          <p:nvPr/>
        </p:nvSpPr>
        <p:spPr>
          <a:xfrm>
            <a:off x="5100373" y="3740150"/>
            <a:ext cx="560235" cy="25603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议程</a:t>
            </a:r>
            <a:endParaRPr lang="en-US" altLang="zh-CN" sz="2100" dirty="0"/>
          </a:p>
        </p:txBody>
      </p:sp>
      <p:sp>
        <p:nvSpPr>
          <p:cNvPr id="7" name="QB_5_AN.21_1#29ccd6f4b.blank?pid=819d59fd4&amp;color=0,0,0&amp;vpa=15&amp;vtp=1"/>
          <p:cNvSpPr/>
          <p:nvPr/>
        </p:nvSpPr>
        <p:spPr>
          <a:xfrm>
            <a:off x="6126480" y="3817874"/>
            <a:ext cx="2066544" cy="25603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两个“选举”</a:t>
            </a:r>
            <a:endParaRPr lang="en-US" altLang="zh-CN" sz="2100" dirty="0"/>
          </a:p>
        </p:txBody>
      </p:sp>
      <p:sp>
        <p:nvSpPr>
          <p:cNvPr id="8" name="QB_5_AN.22_1#29ccd6f4b.blank?pid=819d59fd4&amp;color=0,0,0&amp;vpa=16&amp;vtp=1"/>
          <p:cNvSpPr/>
          <p:nvPr/>
        </p:nvSpPr>
        <p:spPr>
          <a:xfrm>
            <a:off x="6153911" y="4521961"/>
            <a:ext cx="2669577" cy="25603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中国人民站起来了</a:t>
            </a:r>
            <a:endParaRPr lang="en-US" altLang="zh-CN" sz="2100" dirty="0"/>
          </a:p>
        </p:txBody>
      </p:sp>
      <p:sp>
        <p:nvSpPr>
          <p:cNvPr id="9" name="QB_5_AN.23_1#29ccd6f4b.blank?pid=819d59fd4&amp;color=0,0,0&amp;vpa=17&amp;vtp=1"/>
          <p:cNvSpPr/>
          <p:nvPr/>
        </p:nvSpPr>
        <p:spPr>
          <a:xfrm>
            <a:off x="5532120" y="6113018"/>
            <a:ext cx="2761488" cy="2651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悼念和庆贺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4_1#d33e9b76a?sp=1&amp;pid=819d59fd4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5_BD.24_2#d33e9b76a?sp=1&amp;pid=819d59fd4&amp;color=0,0,0&amp;vtp=1&amp;bbb=1&amp;hb=1"/>
          <p:cNvSpPr/>
          <p:nvPr/>
        </p:nvSpPr>
        <p:spPr>
          <a:xfrm>
            <a:off x="612648" y="10993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这篇开幕词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，介绍了中国人民政治协商会议第一届全体会议的召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回顾了①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，道出了中国人民取得革命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胜利的历史必然性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。同时，指明了国家和人民当前面临的任务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。本文处处洋溢着③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25_1#d33e9b76a.blank?pid=819d59fd4&amp;color=0,0,0&amp;vpa=18&amp;vtp=1&amp;bbb=1"/>
          <p:cNvSpPr/>
          <p:nvPr/>
        </p:nvSpPr>
        <p:spPr>
          <a:xfrm>
            <a:off x="3467766" y="1716611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中国人民的斗争历程</a:t>
            </a:r>
            <a:endParaRPr lang="en-US" altLang="zh-CN" sz="2800" dirty="0"/>
          </a:p>
        </p:txBody>
      </p:sp>
      <p:sp>
        <p:nvSpPr>
          <p:cNvPr id="5" name="QB_5_AN.26_1#d33e9b76a.blank?pid=819d59fd4&amp;color=0,0,0&amp;vpa=19&amp;vtp=1&amp;bbb=1"/>
          <p:cNvSpPr/>
          <p:nvPr/>
        </p:nvSpPr>
        <p:spPr>
          <a:xfrm>
            <a:off x="978566" y="3012011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对国家的发展作出规划</a:t>
            </a:r>
            <a:endParaRPr lang="en-US" altLang="zh-CN" sz="2800" dirty="0"/>
          </a:p>
        </p:txBody>
      </p:sp>
      <p:sp>
        <p:nvSpPr>
          <p:cNvPr id="6" name="QB_5_AN.27_1#d33e9b76a.blank?pid=819d59fd4&amp;color=0,0,0&amp;vpa=20&amp;vtp=1&amp;bbb=1&amp;hb=1"/>
          <p:cNvSpPr/>
          <p:nvPr/>
        </p:nvSpPr>
        <p:spPr>
          <a:xfrm>
            <a:off x="612648" y="301201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中国人民当家作主的自豪喜悦之情和豪迈的革命情怀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adc8ba1a.fixed?pid=32d5bbed4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6adc8ba1a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9e101695e?pid=6adc8ba1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在一次模拟历史研讨会上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，学生将扮演与会者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，与会者包括历史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、学者和学生等角色，他们将共同探讨毛泽东的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《中国人民站起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》这一重要文章。会议旨在通过深入解读文章的内容、语言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感以及毛泽东的领袖智慧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，分析其论证特点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，加深对新中国建立初期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历史背景的理解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。与会者们被分为内容理解组、语言赏析组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、情感感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悟组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、分析论证组等几个小组，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每组负责探讨文章的一个特定方面。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各小组在完成探讨后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，派代表上台汇报。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f2a9e52e?pid=6adc8ba1a&amp;color=0,173,163&amp;vtp=1&amp;bt=1&amp;bbb=1"/>
          <p:cNvSpPr/>
          <p:nvPr/>
        </p:nvSpPr>
        <p:spPr>
          <a:xfrm>
            <a:off x="612648" y="466344"/>
            <a:ext cx="10963656" cy="662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内容理解组代表汇报</a:t>
            </a:r>
            <a:endParaRPr lang="en-US" altLang="zh-CN" sz="3000" dirty="0"/>
          </a:p>
        </p:txBody>
      </p:sp>
      <p:sp>
        <p:nvSpPr>
          <p:cNvPr id="3" name="QB_5_BD.53_1#044b18c7b?sp=1&amp;pid=af2a9e52e&amp;color=0,0,0&amp;vtp=1&amp;bbb=1&amp;hb=1&amp;hltap=1"/>
          <p:cNvSpPr/>
          <p:nvPr/>
        </p:nvSpPr>
        <p:spPr>
          <a:xfrm>
            <a:off x="612648" y="1103582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本文的精髓在于向全国和全世界宣告：中国人民站起来了。围绕这一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点，作者论述了三方面的内容，这三方面内容分别是什么？它们之间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有怎样的关联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4_1#044b18c7b?sp=1&amp;pid=af2a9e52e&amp;color=0,0,0&amp;vtp=1&amp;bbb=1&amp;hb=1&amp;hla=1"/>
          <p:cNvSpPr/>
          <p:nvPr/>
        </p:nvSpPr>
        <p:spPr>
          <a:xfrm>
            <a:off x="612648" y="2890554"/>
            <a:ext cx="10963656" cy="373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（1）①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第一方面，回顾过去，回顾中国近代一百多年来尤其是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会议召开前三年多的战争历程，阐述“中国人民站起来了”的历史必然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性。②第二方面，立足当下，正式宣布“中国人民站起来了”，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对国家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发展大计作出规划，阐述了“站起来”的伟大历史意义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第三方面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展望未来，描绘出民族振兴的壮丽蓝图，阐述“中国人民站起来了”以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后的美好前景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2#044b18c7b?pid=af2a9e52e&amp;color=0,0,0&amp;mp=1&amp;vtp=1&amp;bt=1&amp;bbb=1&amp;hb=1&amp;hltap=1"/>
          <p:cNvSpPr/>
          <p:nvPr/>
        </p:nvSpPr>
        <p:spPr>
          <a:xfrm>
            <a:off x="612648" y="493400"/>
            <a:ext cx="10963656" cy="1244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3_1#044b18c7b?pid=af2a9e52e&amp;color=0,0,0&amp;mp=1&amp;vtp=1&amp;bt=1&amp;bbb=1&amp;hb=1&amp;hla=1"/>
          <p:cNvSpPr/>
          <p:nvPr/>
        </p:nvSpPr>
        <p:spPr>
          <a:xfrm>
            <a:off x="612648" y="468000"/>
            <a:ext cx="10963656" cy="1244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（2）第一方面是第二方面的因，第二方面是第一方面的果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，第二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方面又是第三方面的基础和前提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cf14c8657?sp=1&amp;pid=af2a9e52e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讲话中，毛泽东认为当前新中国建设还面临哪些任务？（5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4_1#cf14c8657?sp=1&amp;pid=af2a9e52e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继续努力，警惕帝国主义者和国内反动派的破坏活动。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须和一切爱好和平自由的国家和人民团结在一起，使我们的斗争不致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处于孤立地位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。③做好经济建设。④做好文化建设。⑤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做好国防建设。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55803c8f3?sp=1&amp;pid=af2a9e52e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“中国人民站起来了”这句话包括哪些具体内容？（3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4_1#55803c8f3?sp=1&amp;pid=af2a9e52e&amp;color=0,0,0&amp;vtp=1&amp;bt=1&amp;bbb=1&amp;hb=1&amp;hla=1"/>
          <p:cNvSpPr/>
          <p:nvPr/>
        </p:nvSpPr>
        <p:spPr>
          <a:xfrm>
            <a:off x="612648" y="10953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新民主主义革命取得胜利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。中国人民经过一百多年的英勇斗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，终于推翻了帝国主义、封建主义和官僚资本主义的统治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，取得了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新民主主义革命的胜利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。②中华人民共和国的成立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。实现了民族独立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与人民解放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，中华人民共和国成为拥有独立主权的国家。③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人民翻身，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当家作主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。中华人民共和国对内将实行人民民主专政，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各项制度法令、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大政方针等都是人民的意志与愿望的具体体现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85d2820a?pid=6adc8ba1a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语言赏析组代表汇报</a:t>
            </a:r>
            <a:endParaRPr lang="en-US" altLang="zh-CN" sz="3000" dirty="0"/>
          </a:p>
        </p:txBody>
      </p:sp>
      <p:sp>
        <p:nvSpPr>
          <p:cNvPr id="3" name="QB_5_BD.53_1#819a04331?sp=1&amp;pid=285d2820a&amp;color=0,0,0&amp;vtp=1&amp;bbb=1&amp;hb=1&amp;hltap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本文第三段和第四段的第一句话在句式上有怎样的特点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？这种句式有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什么作用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4_1#819a04331?sp=1&amp;pid=285d2820a&amp;color=0,0,0&amp;vtp=1&amp;bbb=1&amp;hb=1&amp;hla=1"/>
          <p:cNvSpPr/>
          <p:nvPr/>
        </p:nvSpPr>
        <p:spPr>
          <a:xfrm>
            <a:off x="612648" y="238310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1）这两段的第一句话都采用了“之所以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是因为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先说果再说因的句式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2）引起听众的注意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，为下面阐释召开政治协商会议的条件和原因进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行铺垫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2_1#b6c351a3c?sp=1&amp;pid=285d2820a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本文结尾的三句话运用了什么修辞手法？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产生了怎样的表达效果？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endParaRPr lang="en-US" altLang="zh-CN" sz="2800" dirty="0"/>
          </a:p>
        </p:txBody>
      </p:sp>
      <p:sp>
        <p:nvSpPr>
          <p:cNvPr id="3" name="QB_5_AN.33_1#b6c351a3c.blank?pid=285d2820a&amp;color=0,0,0&amp;mp=1&amp;vpa=21&amp;vtp=1&amp;bbb=1&amp;hb=1"/>
          <p:cNvSpPr/>
          <p:nvPr/>
        </p:nvSpPr>
        <p:spPr>
          <a:xfrm>
            <a:off x="612648" y="1732920"/>
            <a:ext cx="10963656" cy="19278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1）运用了排比的修辞手法。（1分）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2）这三句话既是对胜利的宣告，又是对奋斗的呼唤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，同时又照应本文的标题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。（3分）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2d5bbed4.fixed?pid=5f5b98333&amp;color=0,173,163&amp;vtp=1&amp;bbb=1"/>
          <p:cNvSpPr/>
          <p:nvPr/>
        </p:nvSpPr>
        <p:spPr>
          <a:xfrm>
            <a:off x="877824" y="2624328"/>
            <a:ext cx="11164888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中国革命传统作品研习——伟大的复兴</a:t>
            </a:r>
            <a:endParaRPr lang="en-US" altLang="zh-CN" sz="4000" dirty="0"/>
          </a:p>
        </p:txBody>
      </p:sp>
      <p:sp>
        <p:nvSpPr>
          <p:cNvPr id="3" name="C_2#32d5bbed4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32d5bbed4.fixed?pid=5f5b98333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第1课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中国人民站起来了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4_1#a6372d887?sp=1&amp;pid=285d2820a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本文善用具有明显感情倾向的词语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、判断句和表示强调意义的词语来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。请赏析下列句中的加点词语或句式，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体会作者的语言艺术。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2" name="QB_5_BD.34_2#a6372d887?colgroup=4,10,14&amp;pid=285d2820a&amp;color=0,0,0&amp;vtp=1&amp;bbb=1&amp;hb=1"/>
          <p:cNvGraphicFramePr>
            <a:graphicFrameLocks noGrp="1"/>
          </p:cNvGraphicFramePr>
          <p:nvPr/>
        </p:nvGraphicFramePr>
        <p:xfrm>
          <a:off x="612648" y="2515240"/>
          <a:ext cx="10936224" cy="2964180"/>
        </p:xfrm>
        <a:graphic>
          <a:graphicData uri="http://schemas.openxmlformats.org/drawingml/2006/table">
            <a:tbl>
              <a:tblPr/>
              <a:tblGrid>
                <a:gridCol w="1645920"/>
                <a:gridCol w="3785616"/>
                <a:gridCol w="550468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赏析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row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使用具有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明显感情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倾向的词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全国人民所渴望的政治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协商会议现在开幕了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英勇的世界上少有的中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国人民解放军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35_1#a6372d887.blank?pid=285d2820a&amp;color=0,0,0&amp;vpa=22&amp;vtp=1&amp;bbb=1&amp;hb=1"/>
          <p:cNvSpPr/>
          <p:nvPr/>
        </p:nvSpPr>
        <p:spPr>
          <a:xfrm>
            <a:off x="6116184" y="3163035"/>
            <a:ext cx="53776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渴望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”一词表明了这次会议来之不易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，是民心所向。</a:t>
            </a:r>
            <a:endParaRPr lang="en-US" altLang="zh-CN" sz="2800" dirty="0"/>
          </a:p>
        </p:txBody>
      </p:sp>
      <p:sp>
        <p:nvSpPr>
          <p:cNvPr id="5" name="QB_5_AN.36_1#a6372d887.blank?pid=285d2820a&amp;color=0,0,0&amp;vpa=23&amp;vtp=1&amp;bbb=1&amp;hb=1"/>
          <p:cNvSpPr/>
          <p:nvPr/>
        </p:nvSpPr>
        <p:spPr>
          <a:xfrm>
            <a:off x="6116184" y="4336007"/>
            <a:ext cx="53776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“英勇”“世界上少有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”给予中国人民解放军高度评价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BD.34_2#a6372d887?colgroup=4,10,14&amp;pid=285d2820a&amp;color=0,0,0&amp;vtp=1&amp;bbb=1&amp;hb=1&amp;zzd= 1"/>
          <p:cNvSpPr/>
          <p:nvPr/>
        </p:nvSpPr>
        <p:spPr>
          <a:xfrm>
            <a:off x="4267350" y="37406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5_BD.34_2#a6372d887?colgroup=4,10,14&amp;pid=285d2820a&amp;color=0,0,0&amp;vtp=1&amp;bbb=1&amp;hb=1&amp;zzd= 1"/>
          <p:cNvSpPr/>
          <p:nvPr/>
        </p:nvSpPr>
        <p:spPr>
          <a:xfrm>
            <a:off x="4622950" y="374069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5_BD.34_2#a6372d887?colgroup=4,10,14&amp;pid=285d2820a&amp;color=0,0,0&amp;vtp=1&amp;bbb=1&amp;hb=1&amp;zzd= 1"/>
          <p:cNvSpPr/>
          <p:nvPr/>
        </p:nvSpPr>
        <p:spPr>
          <a:xfrm>
            <a:off x="2489350" y="49136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34_2#a6372d887?colgroup=4,10,14&amp;pid=285d2820a&amp;color=0,0,0&amp;vtp=1&amp;bbb=1&amp;hb=1&amp;zzd= 1"/>
          <p:cNvSpPr/>
          <p:nvPr/>
        </p:nvSpPr>
        <p:spPr>
          <a:xfrm>
            <a:off x="2844950" y="49136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34_2#a6372d887?colgroup=4,10,14&amp;pid=285d2820a&amp;color=0,0,0&amp;vtp=1&amp;bbb=1&amp;hb=1&amp;zzd= 1"/>
          <p:cNvSpPr/>
          <p:nvPr/>
        </p:nvSpPr>
        <p:spPr>
          <a:xfrm>
            <a:off x="3556150" y="49136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34_2#a6372d887?colgroup=4,10,14&amp;pid=285d2820a&amp;color=0,0,0&amp;vtp=1&amp;bbb=1&amp;hb=1&amp;zzd= 1"/>
          <p:cNvSpPr/>
          <p:nvPr/>
        </p:nvSpPr>
        <p:spPr>
          <a:xfrm>
            <a:off x="3911750" y="49136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34_2#a6372d887?colgroup=4,10,14&amp;pid=285d2820a&amp;color=0,0,0&amp;vtp=1&amp;bbb=1&amp;hb=1&amp;zzd= 1"/>
          <p:cNvSpPr/>
          <p:nvPr/>
        </p:nvSpPr>
        <p:spPr>
          <a:xfrm>
            <a:off x="4267350" y="49136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34_2#a6372d887?colgroup=4,10,14&amp;pid=285d2820a&amp;color=0,0,0&amp;vtp=1&amp;bbb=1&amp;hb=1&amp;zzd= 1"/>
          <p:cNvSpPr/>
          <p:nvPr/>
        </p:nvSpPr>
        <p:spPr>
          <a:xfrm>
            <a:off x="4622950" y="49136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34_2#a6372d887?colgroup=4,10,14&amp;pid=285d2820a&amp;color=0,0,0&amp;vtp=1&amp;bbb=1&amp;hb=1&amp;zzd= 1"/>
          <p:cNvSpPr/>
          <p:nvPr/>
        </p:nvSpPr>
        <p:spPr>
          <a:xfrm>
            <a:off x="4978550" y="49136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QB_5_BD.37_1#a6372d887?colgroup=4,10,14&amp;pid=285d2820a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3518916"/>
        </p:xfrm>
        <a:graphic>
          <a:graphicData uri="http://schemas.openxmlformats.org/drawingml/2006/table">
            <a:tbl>
              <a:tblPr/>
              <a:tblGrid>
                <a:gridCol w="1645920"/>
                <a:gridCol w="3785616"/>
                <a:gridCol w="550468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赏析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row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使用判断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我们的会议是一个全国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人民大团结的会议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中国人从来就是一个伟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大的勇敢的勤劳的民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38_1#a6372d887.blank?pid=285d2820a&amp;color=0,0,0&amp;mp=1&amp;vpa=24&amp;vtp=1&amp;bbb=1&amp;hb=1"/>
          <p:cNvSpPr/>
          <p:nvPr/>
        </p:nvSpPr>
        <p:spPr>
          <a:xfrm>
            <a:off x="6116184" y="1114139"/>
            <a:ext cx="53776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句式简洁，阐明了这次大会的特点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39_1#a6372d887.blank?pid=285d2820a&amp;color=0,0,0&amp;mp=1&amp;vpa=25&amp;vtp=1&amp;bbb=1&amp;hb=1"/>
          <p:cNvSpPr/>
          <p:nvPr/>
        </p:nvSpPr>
        <p:spPr>
          <a:xfrm>
            <a:off x="6116184" y="2285079"/>
            <a:ext cx="5377688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用一个语气肯定的判断句，指出中华民族历史悠久，中国人民勤劳勇敢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QB_5_BD.40_1#a6372d887?colgroup=4,10,14&amp;pid=285d2820a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5131372"/>
        </p:xfrm>
        <a:graphic>
          <a:graphicData uri="http://schemas.openxmlformats.org/drawingml/2006/table">
            <a:tbl>
              <a:tblPr/>
              <a:tblGrid>
                <a:gridCol w="1645920"/>
                <a:gridCol w="3785616"/>
                <a:gridCol w="550468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分类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赏析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 row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使用表示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强调意义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的词语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现在的中国人民政治协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商会议是在完全新的基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础之上召开的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428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这是必然的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毫无疑义</a:t>
                      </a:r>
                      <a:endParaRPr lang="en-US" altLang="zh-CN" sz="100" b="0" i="0" kern="0" spc="-999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我们务必不要松懈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自己的警惕性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41_1#a6372d887.blank?pid=285d2820a&amp;color=0,0,0&amp;mp=1&amp;vpa=26&amp;vtp=1&amp;bbb=1&amp;hb=1"/>
          <p:cNvSpPr/>
          <p:nvPr/>
        </p:nvSpPr>
        <p:spPr>
          <a:xfrm>
            <a:off x="6116184" y="1391507"/>
            <a:ext cx="53776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完全新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”强调了这次大会与上次政协会议的不同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42_1#a6372d887.blank?pid=285d2820a&amp;color=0,0,0&amp;mp=1&amp;vpa=27&amp;vtp=1&amp;bbb=1&amp;hb=1"/>
          <p:cNvSpPr/>
          <p:nvPr/>
        </p:nvSpPr>
        <p:spPr>
          <a:xfrm>
            <a:off x="6116184" y="2809875"/>
            <a:ext cx="5377688" cy="2773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必然”“毫无疑义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”表明了毛泽东对敌人认识的深刻，对自己判断的自信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；“务必”强化了语气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，提醒人民一定不要放松警惕。</a:t>
            </a:r>
            <a:endParaRPr lang="en-US" altLang="zh-CN" sz="2800" dirty="0"/>
          </a:p>
        </p:txBody>
      </p:sp>
      <p:sp>
        <p:nvSpPr>
          <p:cNvPr id="2" name="QB_5_BD.40_1#a6372d887?colgroup=4,10,14&amp;pid=285d2820a&amp;color=0,0,0&amp;mp=1&amp;vtp=1&amp;bt=1&amp;bbb=1&amp;hb=1&amp;zzd= 2"/>
          <p:cNvSpPr/>
          <p:nvPr/>
        </p:nvSpPr>
        <p:spPr>
          <a:xfrm>
            <a:off x="4267350" y="22485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5_BD.40_1#a6372d887?colgroup=4,10,14&amp;pid=285d2820a&amp;color=0,0,0&amp;mp=1&amp;vtp=1&amp;bt=1&amp;bbb=1&amp;hb=1&amp;zzd= 2"/>
          <p:cNvSpPr/>
          <p:nvPr/>
        </p:nvSpPr>
        <p:spPr>
          <a:xfrm>
            <a:off x="4622950" y="22485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5_BD.40_1#a6372d887?colgroup=4,10,14&amp;pid=285d2820a&amp;color=0,0,0&amp;mp=1&amp;vtp=1&amp;bt=1&amp;bbb=1&amp;hb=1&amp;zzd= 2"/>
          <p:cNvSpPr/>
          <p:nvPr/>
        </p:nvSpPr>
        <p:spPr>
          <a:xfrm>
            <a:off x="4978550" y="224856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5_BD.40_1#a6372d887?colgroup=4,10,14&amp;pid=285d2820a&amp;color=0,0,0&amp;mp=1&amp;vtp=1&amp;bt=1&amp;bbb=1&amp;hb=1&amp;zzd= 1"/>
          <p:cNvSpPr/>
          <p:nvPr/>
        </p:nvSpPr>
        <p:spPr>
          <a:xfrm>
            <a:off x="3200550" y="39463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40_1#a6372d887?colgroup=4,10,14&amp;pid=285d2820a&amp;color=0,0,0&amp;mp=1&amp;vtp=1&amp;bt=1&amp;bbb=1&amp;hb=1&amp;zzd= 1"/>
          <p:cNvSpPr/>
          <p:nvPr/>
        </p:nvSpPr>
        <p:spPr>
          <a:xfrm>
            <a:off x="3556150" y="39463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40_1#a6372d887?colgroup=4,10,14&amp;pid=285d2820a&amp;color=0,0,0&amp;mp=1&amp;vtp=1&amp;bt=1&amp;bbb=1&amp;hb=1&amp;zzd= 1"/>
          <p:cNvSpPr/>
          <p:nvPr/>
        </p:nvSpPr>
        <p:spPr>
          <a:xfrm>
            <a:off x="4610250" y="39463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40_1#a6372d887?colgroup=4,10,14&amp;pid=285d2820a&amp;color=0,0,0&amp;mp=1&amp;vtp=1&amp;bt=1&amp;bbb=1&amp;hb=1&amp;zzd= 1"/>
          <p:cNvSpPr/>
          <p:nvPr/>
        </p:nvSpPr>
        <p:spPr>
          <a:xfrm>
            <a:off x="4965850" y="39463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40_1#a6372d887?colgroup=4,10,14&amp;pid=285d2820a&amp;color=0,0,0&amp;mp=1&amp;vtp=1&amp;bt=1&amp;bbb=1&amp;hb=1&amp;zzd= 1"/>
          <p:cNvSpPr/>
          <p:nvPr/>
        </p:nvSpPr>
        <p:spPr>
          <a:xfrm>
            <a:off x="5321450" y="39463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40_1#a6372d887?colgroup=4,10,14&amp;pid=285d2820a&amp;color=0,0,0&amp;mp=1&amp;vtp=1&amp;bt=1&amp;bbb=1&amp;hb=1&amp;zzd= 1"/>
          <p:cNvSpPr/>
          <p:nvPr/>
        </p:nvSpPr>
        <p:spPr>
          <a:xfrm>
            <a:off x="5677050" y="39463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40_1#a6372d887?colgroup=4,10,14&amp;pid=285d2820a&amp;color=0,0,0&amp;mp=1&amp;vtp=1&amp;bt=1&amp;bbb=1&amp;hb=1&amp;zzd= 2"/>
          <p:cNvSpPr/>
          <p:nvPr/>
        </p:nvSpPr>
        <p:spPr>
          <a:xfrm>
            <a:off x="3899050" y="45051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40_1#a6372d887?colgroup=4,10,14&amp;pid=285d2820a&amp;color=0,0,0&amp;mp=1&amp;vtp=1&amp;bt=1&amp;bbb=1&amp;hb=1&amp;zzd= 2"/>
          <p:cNvSpPr/>
          <p:nvPr/>
        </p:nvSpPr>
        <p:spPr>
          <a:xfrm>
            <a:off x="4254650" y="45051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12775" y="5644515"/>
            <a:ext cx="6096000" cy="650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atinLnBrk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每处1分）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e040e1e0?pid=6adc8ba1a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情感感悟组代表汇报</a:t>
            </a:r>
            <a:endParaRPr lang="en-US" altLang="zh-CN" sz="3000" dirty="0"/>
          </a:p>
        </p:txBody>
      </p:sp>
      <p:sp>
        <p:nvSpPr>
          <p:cNvPr id="3" name="QB_5_BD.43_1#18fbe5727?sp=1&amp;pid=ce040e1e0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选择本文中你喜欢的句子或语段进行诵读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，再现领袖毛泽东当时的豪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5" name="QB_5_BD.43_2#18fbe5727?colgroup=2,18,8&amp;pid=ce040e1e0&amp;color=0,0,0&amp;vtp=1&amp;bbb=1&amp;hb=1"/>
          <p:cNvGraphicFramePr>
            <a:graphicFrameLocks noGrp="1"/>
          </p:cNvGraphicFramePr>
          <p:nvPr/>
        </p:nvGraphicFramePr>
        <p:xfrm>
          <a:off x="612648" y="2531618"/>
          <a:ext cx="10936224" cy="2900680"/>
        </p:xfrm>
        <a:graphic>
          <a:graphicData uri="http://schemas.openxmlformats.org/drawingml/2006/table">
            <a:tbl>
              <a:tblPr/>
              <a:tblGrid>
                <a:gridCol w="1078992"/>
                <a:gridCol w="6684264"/>
                <a:gridCol w="317296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段落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表达情感的语句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情感特征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44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第六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我们有一个共同的感觉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这就是我们的工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作将写在人类的历史上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它将表明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：占人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类总数四分之一的中国人从此站立起来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了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5_AN.44_1#18fbe5727.blank?pid=ce040e1e0&amp;color=0,0,0&amp;vpa=28&amp;vtp=1&amp;bbb=1&amp;hb=1"/>
          <p:cNvSpPr/>
          <p:nvPr/>
        </p:nvSpPr>
        <p:spPr>
          <a:xfrm>
            <a:off x="8447904" y="3734149"/>
            <a:ext cx="304596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改变历史的骄傲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、自豪之情。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QB_5_BD.45_1#18fbe5727?colgroup=2,18,8&amp;pid=ce040e1e0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4576636"/>
        </p:xfrm>
        <a:graphic>
          <a:graphicData uri="http://schemas.openxmlformats.org/drawingml/2006/table">
            <a:tbl>
              <a:tblPr/>
              <a:tblGrid>
                <a:gridCol w="1078992"/>
                <a:gridCol w="6684264"/>
                <a:gridCol w="317296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段落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表达情感的语句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情感特征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44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第十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二段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让那些内外反动派在我们面前发抖罢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让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他们去说我们这也不行那也不行罢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中国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人民的不屈不挠的努力必将稳步地达到自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己的目的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第十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三段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在人民解放战争和人民革命中牺牲的人民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英雄们永垂不朽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46_1#18fbe5727.blank?pid=ce040e1e0&amp;color=0,0,0&amp;mp=1&amp;vpa=29&amp;vtp=1&amp;bbb=1&amp;hb=1"/>
          <p:cNvSpPr/>
          <p:nvPr/>
        </p:nvSpPr>
        <p:spPr>
          <a:xfrm>
            <a:off x="8447904" y="1389475"/>
            <a:ext cx="3045968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”道出了不予争辩的蔑视与坚定的自信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47_1#18fbe5727.blank?pid=ce040e1e0&amp;color=0,0,0&amp;mp=1&amp;vpa=30&amp;vtp=1&amp;bbb=1&amp;hb=1"/>
          <p:cNvSpPr/>
          <p:nvPr/>
        </p:nvSpPr>
        <p:spPr>
          <a:xfrm>
            <a:off x="8447904" y="3368675"/>
            <a:ext cx="3045968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对人民英雄的缅怀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敬仰之情。</a:t>
            </a:r>
            <a:endParaRPr lang="en-US" altLang="zh-CN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612775" y="5332730"/>
            <a:ext cx="6096000" cy="650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atinLnBrk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每处2分）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4215c04a?pid=6adc8ba1a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分析论证组代表汇报</a:t>
            </a:r>
            <a:endParaRPr lang="en-US" altLang="zh-CN" sz="3000" dirty="0"/>
          </a:p>
        </p:txBody>
      </p:sp>
      <p:sp>
        <p:nvSpPr>
          <p:cNvPr id="3" name="QB_5_BD.53_1#ecb88aeff?sp=1&amp;pid=f4215c04a&amp;color=0,0,0&amp;vtp=1&amp;bbb=1&amp;hb=1&amp;hltap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本文有着怎样的论证特点？试从论证结构、论证思路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、论证方法方面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4_1#ecb88aeff?sp=1&amp;pid=f4215c04a&amp;color=0,0,0&amp;vtp=1&amp;bbb=1&amp;hb=1&amp;hla=1"/>
          <p:cNvSpPr/>
          <p:nvPr/>
        </p:nvSpPr>
        <p:spPr>
          <a:xfrm>
            <a:off x="612648" y="238310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运用了递进式的论证结构，论证层层深入。②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论证思路清晰，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逻辑严密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。从过去、现在、未来三个方面分别论证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，在对未来的设想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中又从经济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、文化、国防三个方面论述。③灵活运用举例论证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、比喻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论证等论证方法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，论证力度强，有说服力。（每点2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34ff01cf?pid=f4215c04a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论证思路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论证思路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指作者按照一定的条理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由此及彼表达思想的路径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脉络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这个路径和脉络实际上是一个连贯的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有条理的思维过程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个思维过程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要求围绕一个中心点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由此及彼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由表及里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由浅入深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从一个方面到多个方面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沿着一条中心线索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把要表达作者思想的文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字材料组织成一个有机的整体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34ff01cf?pid=f4215c04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答题规范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答题时需要把握文章的大致结构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呈现文章的结构框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作答时应尽量使用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紧接着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答题时需要表明各论证环节之间的关系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立论背景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确立了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立论前提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引出后文的议论对象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文对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的论述进行铺垫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增强了论证的现实针对性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使读者对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念有了初步的认识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34ff01cf?pid=f4215c04a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点明特点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答题时要点明论证内容的特点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是总分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还是并列式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递进式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对照式等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论证方法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使用的论证方法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论证角度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文章论证中心论点的切入点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论证角度多以名词性短语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的形式呈现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ac0835783?sp=1&amp;pid=f4215c04a&amp;color=0,0,0&amp;vtp=1&amp;bt=1&amp;bbb=1&amp;hb=1&amp;hltap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从本文哪些地方能看出毛泽东的高瞻远瞩？（6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4_1#ac0835783?sp=1&amp;pid=f4215c04a&amp;color=0,0,0&amp;vtp=1&amp;bt=1&amp;bbb=1&amp;hb=1&amp;hla=1"/>
          <p:cNvSpPr/>
          <p:nvPr/>
        </p:nvSpPr>
        <p:spPr>
          <a:xfrm>
            <a:off x="612648" y="1062019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①清晰的民族认识。中华民族是一个伟大的民族，“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只是在近代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是落伍了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而且“这种落伍，完全是被外国帝国主义和本国反动政府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所压迫和剥削的结果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清醒的历史观、人民观。毛泽东在本文多次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提到“人民”二字，表明人民是取得革命胜利的重要保证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长远的大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局观、发展观。他认为文化建设工作必须开展起来，文化建设搞好了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可以大力提升人民的文化水平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冷静客观的时局观。他认为必须有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强大的国防力量，保卫已取得的政权，保卫人民取得的胜利果实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（答出一点得2分，答出两点得3分，答出三点得4分，答出四点得满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998532bcd?pid=32d5bbed4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998532bcd?pid=32d5bbed4&amp;color=0,0,0&amp;vtp=1&amp;bt=1&amp;bb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1.了解作品创作的历史背景，整体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把握作品内容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“中国人民站起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来了”的内涵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2.品读重点段落，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品味语言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，体会其中蕴含的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，感受讲话的感染力。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3.赏析本文观点鲜明、态度坚定的风格，了解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开幕词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的相关文体知识和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写作手法。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49d1d60e.fixed?pid=32d5bbed4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3#749d1d60e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3_1#8bf38b60c?pid=749d1d60e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请比较《中国人民站起来了》和《反对党八股》（节选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）两篇文章的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54_1#8bf38b60c?pid=749d1d60e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相同点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：都通俗易懂。（1分）《中国人民站起来了》中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“中国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人民的大多数已经获得了解放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”这类表述直白简洁，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易于大众理解。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1分）《反对党八股》（节选）通过运用谚语等方式，如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“到什么山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上唱什么歌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”等，让语言贴近生活，普通民众也能领会要义。（1分）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：《中国人民站起来了》语言富有情感，充满鼓舞性。如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“一切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困难都将被全国人民的英勇奋斗所战胜”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4_1#8bf38b60c?pid=749d1d60e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53_1#8bf38b60c?pid=749d1d60e&amp;color=0,0,0&amp;vtp=1&amp;bt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洋溢着对人民力量的坚定信念以及胜利的豪情，能极大地激发民众的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斗志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反对党八股》（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节选）语言辛辣幽默，批判性强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“空话连篇，言之无物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”的文章比作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“懒婆娘的裹脚，又长又臭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诙谐且犀利的表达，深刻地批判了党八股的弊病，让读者在轻松的氛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围中认识到问题的严重性。（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b6109cd8?pid=749d1d60e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5_BD#3eb0d6a91?pid=0b6109cd8&amp;color=0,173,163&amp;vtp=1&amp;bbb=1"/>
          <p:cNvSpPr/>
          <p:nvPr/>
        </p:nvSpPr>
        <p:spPr>
          <a:xfrm>
            <a:off x="612648" y="954024"/>
            <a:ext cx="10963656" cy="685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6#eb70d007a?sp=1&amp;pid=3eb0d6a91&amp;color=0,0,0&amp;vtp=1&amp;bbb=1&amp;hb=1"/>
          <p:cNvSpPr/>
          <p:nvPr/>
        </p:nvSpPr>
        <p:spPr>
          <a:xfrm>
            <a:off x="612648" y="1614503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毛泽东与中国梦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在毛泽东的带领下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四万万中国人民恢复了自信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拥有几千年历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史的文明古国重获了生机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他那一句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中国人民站起来了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响彻寰宇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惊天动地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他是中华人民共和国的开国领袖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是世纪伟人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天安门城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楼上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他的画像永远闪耀着动人的光芒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迸射出催人奋进的力量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b70d007a?sp=1&amp;pid=3eb0d6a91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毛泽东思想是中国共产党人把马克思主义普遍原理同中国具体国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情相结合而形成的理论成果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是对马克思主义的继承和发展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克思主义中国化的第一次历史性飞跃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尽管毛泽东思想中没有明确提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这一词汇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但是毛泽东思想作为中国共产党的指导思想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其丰富的理论成果里蕴含着实现当代中国梦的方向与路径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对助推中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国梦的早日实现具有重要的现实价值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b75f1dd1?pid=3eb0d6a9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3000" dirty="0"/>
          </a:p>
        </p:txBody>
      </p:sp>
      <p:sp>
        <p:nvSpPr>
          <p:cNvPr id="3" name="P_7_BD#66a840eb2?pid=5b75f1dd1&amp;color=0,0,0&amp;vtp=1&amp;bbb=1"/>
          <p:cNvSpPr/>
          <p:nvPr/>
        </p:nvSpPr>
        <p:spPr>
          <a:xfrm>
            <a:off x="612648" y="113037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民族复兴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赤诚之心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中国梦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81d57141?pid=3eb0d6a9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3000" dirty="0"/>
          </a:p>
        </p:txBody>
      </p:sp>
      <p:sp>
        <p:nvSpPr>
          <p:cNvPr id="3" name="P_7_BD#99e063de4?pid=581d57141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身为中华儿女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我们心中都怀揣着对祖国无尽的热爱与期盼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谁不</a:t>
            </a:r>
            <a:endParaRPr lang="en-US" altLang="zh-CN" sz="2800" b="0" i="0" u="dotted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愿见母亲笑颜常开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谁不盼祖国繁荣昌盛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毛泽东曾期盼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中国迅速崛</a:t>
            </a:r>
            <a:endParaRPr lang="en-US" altLang="zh-CN" sz="2800" b="0" i="0" u="dotted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傲立于世界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海陆空三军强大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前辈们的梦想正一步步变为</a:t>
            </a:r>
            <a:endParaRPr lang="en-US" altLang="zh-CN" sz="2800" b="0" i="0" u="dotted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现实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我们身处民族复兴的伟大时代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更应思考如何将个人梦想融入中</a:t>
            </a:r>
            <a:endParaRPr lang="en-US" altLang="zh-CN" sz="2800" b="0" i="0" u="dotted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国梦的洪流中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让我们携手并进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为母亲的幸福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为祖国的繁荣复兴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贡献自己的青春与智慧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每一滴汗水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都将汇聚成推动国家前行的磅礴</a:t>
            </a:r>
            <a:endParaRPr lang="en-US" altLang="zh-CN" sz="2800" b="0" i="0" u="dotted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力量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让中国梦在我们这一代人的手中绽放更加璀璨的光芒</a:t>
            </a:r>
            <a:r>
              <a:rPr lang="en-US" altLang="zh-CN" sz="2800" b="0" i="0" u="dotted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435120cc?pid=0b6109cd8&amp;color=0,173,163&amp;vtp=1&amp;bt=1&amp;bbb=1"/>
          <p:cNvSpPr/>
          <p:nvPr/>
        </p:nvSpPr>
        <p:spPr>
          <a:xfrm>
            <a:off x="612648" y="466345"/>
            <a:ext cx="10963656" cy="658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6#786003273?sp=1&amp;pid=5435120cc&amp;color=0,0,0&amp;vtp=1&amp;bbb=1&amp;hb=1"/>
          <p:cNvSpPr/>
          <p:nvPr/>
        </p:nvSpPr>
        <p:spPr>
          <a:xfrm>
            <a:off x="612648" y="1113360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征途漫漫从头越（节选）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一个时代的精神气质至关重要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历史的道路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不全是坦平的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时走到艰难险阻的境界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这是全靠雄健的精神才能够冲过去的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先驱李大钊的警世名言犹在耳畔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回望筚路蓝缕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风雨兼程的壮阔征程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正是因为党和人民在实践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中孕育和形成了包括红船精神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延安精神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两弹一星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抗洪精神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抗震救灾精神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改革开放精神等在内的伟大精神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们才能跨过一道又一道沟坎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战胜一个又一个挑战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实现从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赶上时代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引领时代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的伟大跨越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86003273?sp=1&amp;pid=5435120cc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行进的中国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如今正站在一个更为复杂的关键节点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面对着更为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严峻的风险考验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身处世界百年未有之大变局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我们深知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越是接近民族复兴越不会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一帆风顺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越充满风险挑战乃至惊涛骇浪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世界百年未有之大变局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不是一时一事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一域一国之变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而是世界之变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时代之变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历史之变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世界已经进入动荡变革期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经济全球化遭遇逆流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单边主义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保护主义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霸权主义不断抬头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黑天鹅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灰犀牛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事件时有发生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我们必须在逆风逆水的外部环境中开好顶风船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必须在不稳定性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确定性明显增强的国际环境中谋求新发展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86003273?sp=1&amp;pid=5435120cc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踏上全面建设社会主义现代化国家新征程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我们深知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没有一个国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民族的现代化是顺顺当当的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从过去现代化的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迟到国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上最大的经济和社会变革的实验室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中国的现代化承载了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亿人民的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中国人的奋斗更是全人类的奋斗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我们要实现的现代化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口规模巨大的现代化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是全体人民共同富裕的现代化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是物质文明和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精神文明相协调的现代化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是人与自然和谐共生的现代化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是走和平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发展道路的现代化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这样的道路前所未有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这样的变革没有先例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样的征程充满挑战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129a39939?lid=129a39939&amp;cid=129a39939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129a39939?lid=129a39939&amp;cid=129a39939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129a39939?lid=6adc8ba1a&amp;cid=6adc8ba1a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129a39939?lid=6adc8ba1a&amp;cid=6adc8ba1a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129a39939?lid=749d1d60e&amp;cid=749d1d60e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129a39939?lid=749d1d60e&amp;cid=749d1d60e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86003273?sp=1&amp;pid=5435120cc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珍惜发展好局面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巩固发展好势头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我们深知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我国发展仍然处于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重要战略机遇期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但机遇和挑战都有新的发展变化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过去我们是顺势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机遇比较好把握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现在要顶风而上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把握机遇的难度骤增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去大环境相对平稳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风险挑战比较容易看清楚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现在世界形势动荡复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地缘政治挑战风高浪急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暗礁和潜流又多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对应变能力提出了更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过去我们发展水平低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同别人的互补性就多一些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现在我们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发展水平提高了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同别人的竞争性就多起来了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在危机中育先机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变局中开新局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尤须准确识变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科学应变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主动求变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86003273?sp=1&amp;pid=5435120cc&amp;color=0,0,0&amp;vtp=1&amp;bbb=1&amp;hb=1"/>
          <p:cNvSpPr/>
          <p:nvPr/>
        </p:nvSpPr>
        <p:spPr>
          <a:xfrm>
            <a:off x="612648" y="468000"/>
            <a:ext cx="10963656" cy="56405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中华人民共和国成立前夕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在商定国歌时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有人提出修改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中华民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族到了最危险的时候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这句歌词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毛泽东同志指出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我们要争取中国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完全独立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解放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还要进行艰苦卓绝的斗争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所以还是保持原有歌词好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实现第二个百年奋斗目标胜利在望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面对前所未有的历史性成就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习近平总书记提醒我们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我们面临的各种斗争不是短期的而是长期的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将伴随实现第二个百年奋斗目标全过程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河入峡谷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风过隘口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尤须以精神对决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用意志较量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神居胸臆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而志气统其关键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当此紧要之时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唯有雄健的精神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才能冲破险阻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闯关夺隘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为实现中华民族伟大复兴提供势不可当的磅礴力量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86003273?pid=5435120cc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作者先分析了我们正身处百年未有之大变局；然后提出发展之路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不会平坦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，向第二个百年奋斗目标进军的号角已经吹响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；最后号召我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们要继承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、巩固良好局势，脚踏实地，征途漫漫从头越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，为实现中华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民族伟大复兴提供磅礴的力量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13de506b?pid=0b6109cd8&amp;color=0,173,163&amp;vtp=1&amp;bt=1&amp;bbb=1"/>
          <p:cNvSpPr/>
          <p:nvPr/>
        </p:nvSpPr>
        <p:spPr>
          <a:xfrm>
            <a:off x="612648" y="466344"/>
            <a:ext cx="10963656" cy="685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6_BD.53_1#b07b3114e?pid=d13de506b&amp;color=0,0,0&amp;vtp=1&amp;bbb=1&amp;hb=1&amp;hltap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请运用举例论证的方法，以“团结合作”为话题，写一个议论语段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：立意明确，逻辑严密，论证有力，200字左右。（10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4_1#b07b3114e?pid=d13de506b&amp;color=0,0,0&amp;vtp=1&amp;bbb=1&amp;hb=1&amp;hla=1"/>
          <p:cNvSpPr/>
          <p:nvPr/>
        </p:nvSpPr>
        <p:spPr>
          <a:xfrm>
            <a:off x="612648" y="239783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(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装扮大地的不是一朵鲜花，而是遍地芬芳；汇聚成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海洋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的不是一滴水珠，而是无数细流。一个人的力量是有限的，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只有融入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集体中，才能焕发无限生机。团结合作的力量巨大。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屠呦呦带领她的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科研团队，在极其艰苦的条件下充分发扬团结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合作的精神，在经历多</a:t>
            </a:r>
            <a:endParaRPr lang="zh-CN" altLang="en-US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次失败后，终于成功提取出青蒿素，并将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它应用于疟疾治疗。在全体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b07b3114e?pid=d13de506b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3_1#b07b3114e?pid=d13de506b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航天人团结一心的努力下，神舟十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七号航天员汤洪波、唐胜杰、江新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林完成了天和核心舱太阳翼修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复试验等既定任务，出舱活动取得圆满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成功。只要我们团结一致，同心同德，任何困难都会被我们克服。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(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立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意明确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4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分，运用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举例论证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分，逻辑严密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分，字数符合要求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分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)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29a39939.fixed?pid=32d5bbed4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129a3993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eaa2a10e?pid=129a39939&amp;color=0,0,0&amp;vtp=1&amp;bt=1&amp;bbb=1"/>
          <p:cNvSpPr/>
          <p:nvPr/>
        </p:nvSpPr>
        <p:spPr>
          <a:xfrm>
            <a:off x="612648" y="320929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sp>
        <p:nvSpPr>
          <p:cNvPr id="3" name="P_5_BD#ef6ad1bba?pid=2eaa2a10e&amp;color=0,0,0&amp;vtp=1&amp;bbb=1&amp;hb=1"/>
          <p:cNvSpPr/>
          <p:nvPr/>
        </p:nvSpPr>
        <p:spPr>
          <a:xfrm>
            <a:off x="612013" y="93315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indent="0" algn="l" fontAlgn="auto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毛泽东（1893—1976），字润之，湖南湘潭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韶山冲（今属韶山市）</a:t>
            </a:r>
            <a:endParaRPr lang="zh-CN" altLang="en-US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他是伟大的马克思主义者，伟大的无产阶级革命家、战略家、理</a:t>
            </a:r>
            <a:endParaRPr lang="zh-CN" altLang="en-US" sz="2800" b="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600"/>
              </a:lnSpc>
            </a:pP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论家，是马克思主义中国化的伟大开拓者、中国社会主义现代化建设</a:t>
            </a:r>
            <a:endParaRPr lang="zh-CN" altLang="en-US" sz="2800" b="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600"/>
              </a:lnSpc>
            </a:pP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事业的伟大奠基者，是近代以来中国伟大的爱国者和民族英雄，是党</a:t>
            </a:r>
            <a:endParaRPr lang="zh-CN" altLang="en-US" sz="2800" b="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600"/>
              </a:lnSpc>
            </a:pP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的第一代中央领导集体的核心，是领导中国人民彻底改变自己命运和</a:t>
            </a:r>
            <a:endParaRPr lang="zh-CN" altLang="en-US" sz="2800" b="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600"/>
              </a:lnSpc>
            </a:pP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国家面貌的一代伟人，是为世界被压迫民族的解放和人类进步事业作</a:t>
            </a:r>
            <a:endParaRPr lang="zh-CN" altLang="en-US" sz="2800" b="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600"/>
              </a:lnSpc>
            </a:pPr>
            <a:r>
              <a:rPr lang="zh-CN" altLang="en-US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出重大贡献的伟大国际主义者。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毛泽东的政论文立意高远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，大气磅礴，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论理透彻，生动活泼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：《矛盾论》《实践论》《论持久战》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indent="0" algn="l" fontAlgn="auto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《新民主主义论》等。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05e3df05?pid=129a3993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fa28c8a8c?pid=f05e3df05&amp;color=0,0,0&amp;vtp=1&amp;bbb=1&amp;hb=1"/>
          <p:cNvSpPr/>
          <p:nvPr/>
        </p:nvSpPr>
        <p:spPr>
          <a:xfrm>
            <a:off x="612648" y="117445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从鸦片战争到中华人民共和国成立的一百多年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，中国人民经历了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旧民主主义革命和新民主主义革命两个时期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经过艰苦卓绝的斗争，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中国人民终于推翻了帝国主义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、封建主义、官僚资本主义这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“三座大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”，迎来了人民当家作主的时代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。在中国人民解放战争已经基本取得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胜利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、中华人民共和国即将成立的背景下，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经过一系列的协商筹备，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1949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年9月，中国人民政治协商会议第一届全体会议在北平召开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次会议上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，毛泽东致开幕词，发表了《中国人民站起来了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》这篇著名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的讲话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9225c733?pid=129a3993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5#8e7a5dc52?sp=1&amp;pid=19225c733&amp;color=0,0,0&amp;vtp=1&amp;bbb=1&amp;hb=1"/>
          <p:cNvSpPr/>
          <p:nvPr/>
        </p:nvSpPr>
        <p:spPr>
          <a:xfrm>
            <a:off x="612648" y="11744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开幕词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开幕词是党政机关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、社会团体、企事业单位的领导人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，在会议开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幕时所发表的讲话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，旨在阐明会议的指导思想、宗旨、重要意义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与会者提出开好会议的中心任务和要求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。具有简明性、口语化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、宣告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、引导性、鼓动性的特点。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12292</Words>
  <Application>WPS 演示</Application>
  <PresentationFormat>宽屏</PresentationFormat>
  <Paragraphs>679</Paragraphs>
  <Slides>54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54</vt:i4>
      </vt:variant>
    </vt:vector>
  </HeadingPairs>
  <TitlesOfParts>
    <vt:vector size="68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Calibri</vt:lpstr>
      <vt:lpstr>Arial Unicode MS</vt:lpstr>
      <vt:lpstr>等线</vt:lpstr>
      <vt:lpstr>楷体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12</cp:revision>
  <dcterms:created xsi:type="dcterms:W3CDTF">2025-03-29T01:59:00Z</dcterms:created>
  <dcterms:modified xsi:type="dcterms:W3CDTF">2025-09-03T03:22:12Z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AC6470383768482B90851FF0E071C0AE_12</vt:lpwstr>
  </property>
  <property fmtid="{D5CDD505-2E9C-101B-9397-08002B2CF9AE}" pid="3" name="KSOProductBuildVer">
    <vt:lpwstr>2052-12.1.0.22529</vt:lpwstr>
  </property>
</Properties>
</file>